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57" r:id="rId4"/>
    <p:sldId id="271" r:id="rId5"/>
    <p:sldId id="272" r:id="rId6"/>
    <p:sldId id="273" r:id="rId7"/>
    <p:sldId id="274" r:id="rId8"/>
    <p:sldId id="275" r:id="rId9"/>
    <p:sldId id="276" r:id="rId10"/>
    <p:sldId id="270" r:id="rId11"/>
    <p:sldId id="260" r:id="rId12"/>
    <p:sldId id="261" r:id="rId13"/>
    <p:sldId id="262" r:id="rId14"/>
    <p:sldId id="263" r:id="rId15"/>
    <p:sldId id="264" r:id="rId16"/>
    <p:sldId id="266" r:id="rId17"/>
    <p:sldId id="265" r:id="rId18"/>
    <p:sldId id="268" r:id="rId19"/>
    <p:sldId id="269" r:id="rId20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CED325-12C3-A1C4-3C33-36736DABEC8D}" v="53" dt="2026-06-17T07:03:51.794"/>
    <p1510:client id="{AE68AC85-8F9B-F121-913F-F95EB96175DC}" v="5" dt="2026-06-17T10:23:08.212"/>
    <p1510:client id="{D79B3219-F096-5E6A-F923-AA9D638F5EEA}" v="163" dt="2026-06-17T08:32:59.6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632F0-C955-40C7-9788-AABDCB8F0345}" type="datetimeFigureOut">
              <a:rPr lang="en-US"/>
              <a:pPr>
                <a:defRPr/>
              </a:pPr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5A3CD-02A5-4B5D-ABE5-C8B0E92759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69EA5-91BB-47D8-BA9F-78E482FF6915}" type="datetimeFigureOut">
              <a:rPr lang="en-US"/>
              <a:pPr>
                <a:defRPr/>
              </a:pPr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193BD-FCD6-4733-BAF5-0C2E929DCF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E836F-F1AC-4D4B-B223-FF3E9D4C5C86}" type="datetimeFigureOut">
              <a:rPr lang="en-US"/>
              <a:pPr>
                <a:defRPr/>
              </a:pPr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21D84-223A-4A0C-99C4-90A17FB9F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1E780-7920-4455-99F7-9DF36F9E40FA}" type="datetimeFigureOut">
              <a:rPr lang="en-US"/>
              <a:pPr>
                <a:defRPr/>
              </a:pPr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EC242-88AE-485B-8F70-9C0151E71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5A83F-5DC8-4E64-AAA6-6AEE739B7070}" type="datetimeFigureOut">
              <a:rPr lang="en-US"/>
              <a:pPr>
                <a:defRPr/>
              </a:pPr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2DFC7-7684-499C-AA0E-4513F106FE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70A6C-D575-4F05-93C1-081399465E4A}" type="datetimeFigureOut">
              <a:rPr lang="en-US"/>
              <a:pPr>
                <a:defRPr/>
              </a:pPr>
              <a:t>6/17/2026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E2A95-506F-43A0-868D-FE714666B6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52A52-C5A9-4344-942A-33F0352AA2BD}" type="datetimeFigureOut">
              <a:rPr lang="en-US"/>
              <a:pPr>
                <a:defRPr/>
              </a:pPr>
              <a:t>6/17/2026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35A6E-1ACE-48EB-82A8-D832E14D74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8A816-F8D1-4814-BBDE-098B975BBB65}" type="datetimeFigureOut">
              <a:rPr lang="en-US"/>
              <a:pPr>
                <a:defRPr/>
              </a:pPr>
              <a:t>6/17/2026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E6D0B-81CA-4F34-84B8-8C32FC7977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615DA-1829-4B21-8129-B4347F7D510C}" type="datetimeFigureOut">
              <a:rPr lang="en-US"/>
              <a:pPr>
                <a:defRPr/>
              </a:pPr>
              <a:t>6/17/2026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BE682-2CA6-4B85-97BB-EDEE65DF42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78AE0-2653-48B1-A6BB-D83AE9C85B42}" type="datetimeFigureOut">
              <a:rPr lang="en-US"/>
              <a:pPr>
                <a:defRPr/>
              </a:pPr>
              <a:t>6/17/2026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94211-E623-463E-BF2B-C4DB1DD58C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8B6F4-FEDE-4EB6-A847-E1B8F05CCB05}" type="datetimeFigureOut">
              <a:rPr lang="en-US"/>
              <a:pPr>
                <a:defRPr/>
              </a:pPr>
              <a:t>6/17/2026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A07A5-241A-4404-B7BE-AEFF2AAE01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45A81F-7DF7-45A3-B0FC-C0D6C4ADDD2B}" type="datetimeFigureOut">
              <a:rPr lang="en-US"/>
              <a:pPr>
                <a:defRPr/>
              </a:pPr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8202B8E-3FEC-46CD-9510-0A8C916D2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i="1" dirty="0"/>
              <a:t>Welcome to</a:t>
            </a:r>
            <a:br>
              <a:rPr lang="en-US" b="1" dirty="0"/>
            </a:br>
            <a:r>
              <a:rPr lang="en-US" b="1"/>
              <a:t>A LEVEL MEDIA STUDIES</a:t>
            </a:r>
            <a:br>
              <a:rPr lang="en-US" b="1" dirty="0"/>
            </a:br>
            <a:br>
              <a:rPr lang="en-US" b="1" dirty="0"/>
            </a:br>
            <a:endParaRPr lang="en-US" b="1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Theoretical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/>
              <a:t>Media language: </a:t>
            </a:r>
            <a:r>
              <a:rPr lang="en-GB" dirty="0"/>
              <a:t>how media language, codes, conventions and techniques</a:t>
            </a:r>
          </a:p>
          <a:p>
            <a:pPr marL="0" indent="0">
              <a:buNone/>
            </a:pPr>
            <a:r>
              <a:rPr lang="en-GB" dirty="0"/>
              <a:t>create meanings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Representation: </a:t>
            </a:r>
            <a:r>
              <a:rPr lang="en-GB" dirty="0"/>
              <a:t>how the media represent events, issues, places and</a:t>
            </a:r>
          </a:p>
          <a:p>
            <a:pPr marL="0" indent="0">
              <a:buNone/>
            </a:pPr>
            <a:r>
              <a:rPr lang="en-GB" dirty="0"/>
              <a:t>social/cultural groups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Media industries</a:t>
            </a:r>
            <a:r>
              <a:rPr lang="en-GB" dirty="0"/>
              <a:t>: processes of production, distribution and circulation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Audiences: </a:t>
            </a:r>
            <a:r>
              <a:rPr lang="en-GB" dirty="0"/>
              <a:t>how different audiences/users respond to and interact with media</a:t>
            </a:r>
          </a:p>
          <a:p>
            <a:pPr marL="0" indent="0">
              <a:buNone/>
            </a:pPr>
            <a:r>
              <a:rPr lang="en-GB" dirty="0"/>
              <a:t>products and processes.</a:t>
            </a:r>
          </a:p>
        </p:txBody>
      </p:sp>
    </p:spTree>
    <p:extLst>
      <p:ext uri="{BB962C8B-B14F-4D97-AF65-F5344CB8AC3E}">
        <p14:creationId xmlns:p14="http://schemas.microsoft.com/office/powerpoint/2010/main" val="280024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302217" y="1417638"/>
            <a:ext cx="8229600" cy="2316162"/>
          </a:xfrm>
        </p:spPr>
        <p:txBody>
          <a:bodyPr/>
          <a:lstStyle/>
          <a:p>
            <a:pPr algn="l"/>
            <a:r>
              <a:rPr lang="en-US" sz="2200" b="1"/>
              <a:t>Task 1</a:t>
            </a:r>
            <a:br>
              <a:rPr lang="en-US" sz="2200" dirty="0"/>
            </a:br>
            <a:r>
              <a:rPr lang="en-US" sz="2200"/>
              <a:t>What do we mean when we talk about the media?</a:t>
            </a:r>
            <a:br>
              <a:rPr lang="en-US" sz="2200" dirty="0"/>
            </a:br>
            <a:br>
              <a:rPr lang="en-US" sz="2200" dirty="0"/>
            </a:br>
            <a:r>
              <a:rPr lang="en-US" sz="2200" i="1" dirty="0"/>
              <a:t>Brainstorm the media.</a:t>
            </a:r>
            <a:br>
              <a:rPr lang="en-US" sz="2200" dirty="0"/>
            </a:br>
            <a:endParaRPr lang="en-US" sz="220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734C3F9-1931-E83F-729A-9F54DBBABBDC}"/>
              </a:ext>
            </a:extLst>
          </p:cNvPr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b="1"/>
              <a:t>Bridging Work</a:t>
            </a:r>
            <a:endParaRPr lang="en-GB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2200" b="1"/>
              <a:t>Task 1</a:t>
            </a:r>
            <a:br>
              <a:rPr lang="en-US" sz="2200" dirty="0"/>
            </a:br>
            <a:r>
              <a:rPr lang="en-US" sz="2200"/>
              <a:t>What do we mean when we talk about the media forms?</a:t>
            </a:r>
            <a:br>
              <a:rPr lang="en-US" sz="2200" dirty="0"/>
            </a:br>
            <a:br>
              <a:rPr lang="en-US" sz="2200" dirty="0"/>
            </a:br>
            <a:br>
              <a:rPr lang="en-US" sz="2200" dirty="0"/>
            </a:br>
            <a:endParaRPr lang="en-US" sz="2200" dirty="0">
              <a:ea typeface="Calibri"/>
              <a:cs typeface="Calibri"/>
            </a:endParaRPr>
          </a:p>
        </p:txBody>
      </p:sp>
      <p:sp>
        <p:nvSpPr>
          <p:cNvPr id="5" name="Oval 4"/>
          <p:cNvSpPr/>
          <p:nvPr/>
        </p:nvSpPr>
        <p:spPr>
          <a:xfrm>
            <a:off x="3733800" y="2971800"/>
            <a:ext cx="19812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media</a:t>
            </a:r>
          </a:p>
        </p:txBody>
      </p:sp>
      <p:cxnSp>
        <p:nvCxnSpPr>
          <p:cNvPr id="7" name="Straight Connector 6"/>
          <p:cNvCxnSpPr>
            <a:stCxn id="5" idx="1"/>
          </p:cNvCxnSpPr>
          <p:nvPr/>
        </p:nvCxnSpPr>
        <p:spPr>
          <a:xfrm rot="16200000" flipV="1">
            <a:off x="3387725" y="2479675"/>
            <a:ext cx="525463" cy="747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endCxn id="31" idx="2"/>
          </p:cNvCxnSpPr>
          <p:nvPr/>
        </p:nvCxnSpPr>
        <p:spPr>
          <a:xfrm rot="16200000" flipV="1">
            <a:off x="3543300" y="2019300"/>
            <a:ext cx="11430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7"/>
          </p:cNvCxnSpPr>
          <p:nvPr/>
        </p:nvCxnSpPr>
        <p:spPr>
          <a:xfrm rot="5400000" flipH="1" flipV="1">
            <a:off x="5421312" y="2517776"/>
            <a:ext cx="601663" cy="595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2"/>
          </p:cNvCxnSpPr>
          <p:nvPr/>
        </p:nvCxnSpPr>
        <p:spPr>
          <a:xfrm rot="10800000">
            <a:off x="2667000" y="3429000"/>
            <a:ext cx="1066800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6"/>
          </p:cNvCxnSpPr>
          <p:nvPr/>
        </p:nvCxnSpPr>
        <p:spPr>
          <a:xfrm flipV="1">
            <a:off x="5715000" y="3429000"/>
            <a:ext cx="990600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3"/>
          </p:cNvCxnSpPr>
          <p:nvPr/>
        </p:nvCxnSpPr>
        <p:spPr>
          <a:xfrm rot="5400000">
            <a:off x="2892426" y="3516312"/>
            <a:ext cx="830262" cy="1433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endCxn id="42" idx="0"/>
          </p:cNvCxnSpPr>
          <p:nvPr/>
        </p:nvCxnSpPr>
        <p:spPr>
          <a:xfrm rot="5400000">
            <a:off x="3886994" y="4799806"/>
            <a:ext cx="1676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5" idx="5"/>
          </p:cNvCxnSpPr>
          <p:nvPr/>
        </p:nvCxnSpPr>
        <p:spPr>
          <a:xfrm rot="16200000" flipH="1">
            <a:off x="5649913" y="3592513"/>
            <a:ext cx="906462" cy="1357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43" idx="0"/>
          </p:cNvCxnSpPr>
          <p:nvPr/>
        </p:nvCxnSpPr>
        <p:spPr>
          <a:xfrm rot="5400000">
            <a:off x="3581400" y="4038600"/>
            <a:ext cx="9144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4914900" y="4076700"/>
            <a:ext cx="914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 flipH="1" flipV="1">
            <a:off x="4572000" y="2133600"/>
            <a:ext cx="11430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3124200" y="14478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advertisements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029200" y="14478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DVD covers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019800" y="21336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CD covers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705600" y="32766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newspaper front pages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629400" y="47244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magazines and comics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105400" y="48006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radio sequences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114800" y="56388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film extracts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124200" y="48006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television sequences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600200" y="46482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Music videos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447800" y="32766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websites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057400" y="22098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computer game extracts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200" b="1" u="sng"/>
              <a:t>MIGRAIN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sz="2200" b="1"/>
              <a:t>M</a:t>
            </a:r>
            <a:r>
              <a:rPr lang="en-US" sz="2200"/>
              <a:t>edia Language</a:t>
            </a:r>
          </a:p>
          <a:p>
            <a:r>
              <a:rPr lang="en-US" sz="2200" b="1"/>
              <a:t>I</a:t>
            </a:r>
            <a:r>
              <a:rPr lang="en-US" sz="2200"/>
              <a:t>nstitutions </a:t>
            </a:r>
          </a:p>
          <a:p>
            <a:r>
              <a:rPr lang="en-US" sz="2200" b="1"/>
              <a:t>G</a:t>
            </a:r>
            <a:r>
              <a:rPr lang="en-US" sz="2200"/>
              <a:t>enre</a:t>
            </a:r>
          </a:p>
          <a:p>
            <a:r>
              <a:rPr lang="en-US" sz="2200" b="1"/>
              <a:t>R</a:t>
            </a:r>
            <a:r>
              <a:rPr lang="en-US" sz="2200"/>
              <a:t>epresentation</a:t>
            </a:r>
          </a:p>
          <a:p>
            <a:r>
              <a:rPr lang="en-US" sz="2200" b="1"/>
              <a:t>A</a:t>
            </a:r>
            <a:r>
              <a:rPr lang="en-US" sz="2200"/>
              <a:t>udience</a:t>
            </a:r>
          </a:p>
          <a:p>
            <a:r>
              <a:rPr lang="en-US" sz="2200" b="1"/>
              <a:t>I</a:t>
            </a:r>
            <a:r>
              <a:rPr lang="en-US" sz="2200"/>
              <a:t>deology</a:t>
            </a:r>
          </a:p>
          <a:p>
            <a:r>
              <a:rPr lang="en-US" sz="2200" b="1"/>
              <a:t>N</a:t>
            </a:r>
            <a:r>
              <a:rPr lang="en-US" sz="2200"/>
              <a:t>arrative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4419600"/>
            <a:ext cx="7543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ym typeface="Wingdings 2"/>
              </a:rPr>
              <a:t>       Explore the key concepts above and when</a:t>
            </a:r>
            <a:r>
              <a:rPr lang="en-US" sz="1200" dirty="0"/>
              <a:t> answering an examination question, make good use of the key concepts throughout your answer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pPr algn="l"/>
            <a:r>
              <a:rPr lang="en-US" sz="2200" b="1"/>
              <a:t>Task 2</a:t>
            </a:r>
            <a:br>
              <a:rPr lang="en-US" sz="2200"/>
            </a:br>
            <a:r>
              <a:rPr lang="en-US" sz="2200">
                <a:ea typeface="Calibri"/>
                <a:cs typeface="Calibri"/>
              </a:rPr>
              <a:t>Let’s start by </a:t>
            </a:r>
            <a:r>
              <a:rPr lang="en-US" sz="2200" i="1">
                <a:ea typeface="Calibri"/>
                <a:cs typeface="Calibri"/>
              </a:rPr>
              <a:t>reading a text</a:t>
            </a:r>
            <a:br>
              <a:rPr lang="en-US" sz="2200"/>
            </a:br>
            <a:endParaRPr lang="en-US" sz="2200"/>
          </a:p>
        </p:txBody>
      </p:sp>
      <p:pic>
        <p:nvPicPr>
          <p:cNvPr id="19458" name="Picture 2" descr="http://media.tumblr.com/tumblr_l3p4a3PI3g1qzzyjz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7736" y="1440051"/>
            <a:ext cx="3810000" cy="378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381000" y="5791200"/>
            <a:ext cx="8229600" cy="63976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200" i="1" dirty="0">
                <a:latin typeface="+mj-lt"/>
                <a:ea typeface="+mj-ea"/>
                <a:cs typeface="+mj-cs"/>
              </a:rPr>
              <a:t>Have a go at deconstructing this CD cover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pPr algn="l"/>
            <a:r>
              <a:rPr lang="en-US" sz="2200" b="1"/>
              <a:t>Task 2</a:t>
            </a:r>
            <a:br>
              <a:rPr lang="en-US" sz="2200"/>
            </a:br>
            <a:r>
              <a:rPr lang="en-US" sz="2200" i="1"/>
              <a:t>Reading a text… some clues</a:t>
            </a:r>
            <a:br>
              <a:rPr lang="en-US" sz="2200"/>
            </a:br>
            <a:endParaRPr lang="en-US" sz="2200"/>
          </a:p>
        </p:txBody>
      </p:sp>
      <p:pic>
        <p:nvPicPr>
          <p:cNvPr id="20482" name="Picture 2" descr="http://media.tumblr.com/tumblr_l3p4a3PI3g1qzzyjz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905000"/>
            <a:ext cx="3810000" cy="378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" y="17526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Name of the artist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22860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Title of the CD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28194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Dominant Image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0" y="33528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Mise-en-scene</a:t>
            </a:r>
          </a:p>
        </p:txBody>
      </p:sp>
      <p:sp>
        <p:nvSpPr>
          <p:cNvPr id="9" name="Rectangle 8"/>
          <p:cNvSpPr/>
          <p:nvPr/>
        </p:nvSpPr>
        <p:spPr>
          <a:xfrm>
            <a:off x="762000" y="38862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Dominant Colour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2000" y="44196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Patriotism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2000" y="49530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Genre of image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62000" y="54864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Audience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705600" y="17526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Narrative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05600" y="22860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Codes &amp; Conventions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705600" y="28194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Nostalgia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705600" y="33528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Representation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705600" y="38862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Logo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05600" y="44196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Football references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705600" y="49530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Hero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705600" y="54864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Genre of Music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62000" y="6172200"/>
            <a:ext cx="7543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ym typeface="Wingdings 2"/>
              </a:rPr>
              <a:t>       </a:t>
            </a:r>
            <a:r>
              <a:rPr lang="en-US" sz="1200" dirty="0"/>
              <a:t>When you come across a word or term that you don’t understand write it in the back of your book and find out what it means and then write its definition next to it.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1937" y="3418"/>
            <a:ext cx="8229600" cy="561814"/>
          </a:xfrm>
        </p:spPr>
        <p:txBody>
          <a:bodyPr/>
          <a:lstStyle/>
          <a:p>
            <a:pPr algn="l"/>
            <a:r>
              <a:rPr lang="en-US" sz="2200" b="1" u="sng"/>
              <a:t>Representation of Social Groups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07197" y="675468"/>
            <a:ext cx="8229600" cy="2861375"/>
          </a:xfrm>
          <a:prstGeom prst="rect">
            <a:avLst/>
          </a:prstGeom>
        </p:spPr>
        <p:txBody>
          <a:bodyPr lIns="91440" tIns="45720" rIns="91440" bIns="45720" anchor="ctr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200" dirty="0">
                <a:latin typeface="+mj-lt"/>
                <a:ea typeface="+mj-ea"/>
                <a:cs typeface="+mj-cs"/>
              </a:rPr>
              <a:t>We often </a:t>
            </a:r>
            <a:r>
              <a:rPr lang="en-US" sz="2200" dirty="0" err="1">
                <a:latin typeface="+mj-lt"/>
                <a:ea typeface="+mj-ea"/>
                <a:cs typeface="+mj-cs"/>
              </a:rPr>
              <a:t>analyse</a:t>
            </a:r>
            <a:r>
              <a:rPr lang="en-US" sz="2200" dirty="0">
                <a:latin typeface="+mj-lt"/>
                <a:ea typeface="+mj-ea"/>
                <a:cs typeface="+mj-cs"/>
              </a:rPr>
              <a:t> representations in the media according to categories </a:t>
            </a:r>
            <a:r>
              <a:rPr lang="en-US" sz="2200">
                <a:latin typeface="+mj-lt"/>
                <a:ea typeface="+mj-ea"/>
                <a:cs typeface="+mj-cs"/>
              </a:rPr>
              <a:t>such as: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b="1" dirty="0">
                <a:latin typeface="+mj-lt"/>
                <a:ea typeface="+mj-ea"/>
                <a:cs typeface="+mj-cs"/>
              </a:rPr>
              <a:t>Age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b="1" dirty="0">
                <a:latin typeface="+mj-lt"/>
                <a:ea typeface="+mj-ea"/>
                <a:cs typeface="+mj-cs"/>
              </a:rPr>
              <a:t> Disability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b="1" dirty="0">
                <a:latin typeface="+mj-lt"/>
                <a:ea typeface="+mj-ea"/>
                <a:cs typeface="+mj-cs"/>
              </a:rPr>
              <a:t> Gender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b="1" dirty="0">
                <a:latin typeface="+mj-lt"/>
                <a:ea typeface="+mj-ea"/>
                <a:cs typeface="+mj-cs"/>
              </a:rPr>
              <a:t> Socio-economic grouping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b="1" dirty="0">
                <a:latin typeface="+mj-lt"/>
                <a:ea typeface="+mj-ea"/>
                <a:cs typeface="+mj-cs"/>
              </a:rPr>
              <a:t> Race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b="1" dirty="0">
                <a:latin typeface="+mj-lt"/>
                <a:ea typeface="+mj-ea"/>
                <a:cs typeface="+mj-cs"/>
              </a:rPr>
              <a:t> Nationality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b="1" dirty="0">
                <a:latin typeface="+mj-lt"/>
                <a:ea typeface="+mj-ea"/>
                <a:cs typeface="+mj-cs"/>
              </a:rPr>
              <a:t> Sexuality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107E25C-AAFB-64C8-E294-D77789D6C25D}"/>
              </a:ext>
            </a:extLst>
          </p:cNvPr>
          <p:cNvSpPr txBox="1">
            <a:spLocks/>
          </p:cNvSpPr>
          <p:nvPr/>
        </p:nvSpPr>
        <p:spPr bwMode="auto">
          <a:xfrm>
            <a:off x="184688" y="3869410"/>
            <a:ext cx="8229600" cy="2880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0" tIns="45720" rIns="91440" bIns="45720" anchor="t"/>
          <a:lstStyle/>
          <a:p>
            <a:pPr>
              <a:spcBef>
                <a:spcPct val="20000"/>
              </a:spcBef>
            </a:pPr>
            <a:r>
              <a:rPr lang="en-US" sz="2200" dirty="0">
                <a:latin typeface="Calibri"/>
                <a:ea typeface="Calibri"/>
                <a:cs typeface="Calibri"/>
              </a:rPr>
              <a:t>When looking at representation we need to consider how people are </a:t>
            </a:r>
            <a:r>
              <a:rPr lang="en-US" sz="2200">
                <a:latin typeface="Calibri"/>
                <a:ea typeface="Calibri"/>
                <a:cs typeface="Calibri"/>
              </a:rPr>
              <a:t>portrayed in each of their groups for example: </a:t>
            </a: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200" b="1" dirty="0">
                <a:latin typeface="Calibri" pitchFamily="34" charset="0"/>
              </a:rPr>
              <a:t>Women</a:t>
            </a: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200" b="1" dirty="0">
                <a:latin typeface="Calibri" pitchFamily="34" charset="0"/>
              </a:rPr>
              <a:t>Old people </a:t>
            </a: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</a:pPr>
            <a:r>
              <a:rPr lang="en-GB" sz="2200" b="1" dirty="0">
                <a:latin typeface="Calibri" pitchFamily="34" charset="0"/>
              </a:rPr>
              <a:t>Travellers</a:t>
            </a: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200" b="1" dirty="0">
                <a:latin typeface="Calibri" pitchFamily="34" charset="0"/>
              </a:rPr>
              <a:t>Football supporters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en-US" sz="22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200" b="1" u="sng"/>
              <a:t>REPRESENTATION</a:t>
            </a:r>
          </a:p>
        </p:txBody>
      </p:sp>
      <p:pic>
        <p:nvPicPr>
          <p:cNvPr id="21506" name="Picture 1" descr="http://ecx.images-amazon.com/images/I/51%2BO8VnH4xL._SS500_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685800"/>
            <a:ext cx="186690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2" descr="http://ecx.images-amazon.com/images/I/51XvmPARlSL._SS500_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4648200"/>
            <a:ext cx="186690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3" descr="http://ecx.images-amazon.com/images/I/51Zx2EPAlHL._SS400_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685800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4" descr="http://ecx.images-amazon.com/images/I/5107KE2SKCL._SS400_.jpg"/>
          <p:cNvPicPr>
            <a:picLocks noChangeAspect="1" noChangeArrowheads="1"/>
          </p:cNvPicPr>
          <p:nvPr/>
        </p:nvPicPr>
        <p:blipFill>
          <a:blip r:embed="rId5"/>
          <a:srcRect t="3847"/>
          <a:stretch>
            <a:fillRect/>
          </a:stretch>
        </p:blipFill>
        <p:spPr bwMode="auto">
          <a:xfrm>
            <a:off x="6858000" y="2590800"/>
            <a:ext cx="1981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5" descr="http://ecx.images-amazon.com/images/I/51D5Q5YuKVL._SS500_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53000" y="4648200"/>
            <a:ext cx="186690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6" descr="http://ecx.images-amazon.com/images/I/41F6ajkwPzL._SS500_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76800" y="2590800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2" name="Content Placeholder 2"/>
          <p:cNvSpPr txBox="1">
            <a:spLocks/>
          </p:cNvSpPr>
          <p:nvPr/>
        </p:nvSpPr>
        <p:spPr bwMode="auto">
          <a:xfrm>
            <a:off x="533400" y="1143000"/>
            <a:ext cx="4191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200">
                <a:latin typeface="Calibri" pitchFamily="34" charset="0"/>
              </a:rPr>
              <a:t>How is Madonna represented in each of these images?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200">
                <a:latin typeface="Calibri" pitchFamily="34" charset="0"/>
              </a:rPr>
              <a:t>Why have these CD covers been constructed in this way?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200">
                <a:latin typeface="Calibri" pitchFamily="34" charset="0"/>
              </a:rPr>
              <a:t>How does the audience receive these representations?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en-US" sz="2200">
              <a:latin typeface="Calibri" pitchFamily="34" charset="0"/>
            </a:endParaRPr>
          </a:p>
        </p:txBody>
      </p:sp>
      <p:sp>
        <p:nvSpPr>
          <p:cNvPr id="21513" name="Content Placeholder 2"/>
          <p:cNvSpPr txBox="1">
            <a:spLocks/>
          </p:cNvSpPr>
          <p:nvPr/>
        </p:nvSpPr>
        <p:spPr bwMode="auto">
          <a:xfrm>
            <a:off x="685800" y="3810000"/>
            <a:ext cx="4191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en-GB" sz="2200">
              <a:latin typeface="Calibri" pitchFamily="34" charset="0"/>
            </a:endParaRPr>
          </a:p>
        </p:txBody>
      </p:sp>
      <p:sp>
        <p:nvSpPr>
          <p:cNvPr id="21514" name="Content Placeholder 2"/>
          <p:cNvSpPr txBox="1">
            <a:spLocks/>
          </p:cNvSpPr>
          <p:nvPr/>
        </p:nvSpPr>
        <p:spPr bwMode="auto">
          <a:xfrm>
            <a:off x="609600" y="3810000"/>
            <a:ext cx="4191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200" b="1">
                <a:latin typeface="Calibri" pitchFamily="34" charset="0"/>
              </a:rPr>
              <a:t>Task 3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200">
                <a:latin typeface="Calibri" pitchFamily="34" charset="0"/>
              </a:rPr>
              <a:t>Look at the six images and consider how Madonna is represented in each of them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en-US" sz="22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200" b="1" u="sng"/>
              <a:t>Stereotypes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400" y="1066800"/>
            <a:ext cx="4648200" cy="3048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dirty="0">
                <a:latin typeface="+mj-lt"/>
                <a:ea typeface="+mj-ea"/>
                <a:cs typeface="+mj-cs"/>
              </a:rPr>
              <a:t> 	Stereotypes are characters in a 	media text who are ‘types’ 	rather than complex people</a:t>
            </a:r>
          </a:p>
          <a:p>
            <a:pPr fontAlgn="auto">
              <a:spcAft>
                <a:spcPts val="0"/>
              </a:spcAft>
              <a:defRPr/>
            </a:pPr>
            <a:endParaRPr lang="en-US" sz="1200" dirty="0">
              <a:latin typeface="+mj-lt"/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dirty="0">
                <a:latin typeface="+mj-lt"/>
                <a:ea typeface="+mj-ea"/>
                <a:cs typeface="+mj-cs"/>
              </a:rPr>
              <a:t> 	Stereotypes are usually 	defined by their role </a:t>
            </a:r>
          </a:p>
          <a:p>
            <a:pPr fontAlgn="auto">
              <a:spcAft>
                <a:spcPts val="0"/>
              </a:spcAft>
              <a:defRPr/>
            </a:pPr>
            <a:endParaRPr lang="en-US" sz="1200" dirty="0">
              <a:latin typeface="+mj-lt"/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dirty="0">
                <a:latin typeface="+mj-lt"/>
                <a:ea typeface="+mj-ea"/>
                <a:cs typeface="+mj-cs"/>
              </a:rPr>
              <a:t> 	Stereotypes are often negative 	representations</a:t>
            </a:r>
          </a:p>
        </p:txBody>
      </p:sp>
      <p:pic>
        <p:nvPicPr>
          <p:cNvPr id="24579" name="Picture 2" descr="http://sgarchive.cwahi.net/sgc/unofficial/printed/magazines/sgo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1371600"/>
            <a:ext cx="335280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Content Placeholder 2"/>
          <p:cNvSpPr txBox="1">
            <a:spLocks/>
          </p:cNvSpPr>
          <p:nvPr/>
        </p:nvSpPr>
        <p:spPr bwMode="auto">
          <a:xfrm>
            <a:off x="609600" y="4191000"/>
            <a:ext cx="4419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200" b="1">
                <a:latin typeface="Calibri" pitchFamily="34" charset="0"/>
              </a:rPr>
              <a:t>Task 5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200">
                <a:latin typeface="Calibri" pitchFamily="34" charset="0"/>
              </a:rPr>
              <a:t>What were the stereotypes that were constructed for the Spice Girls?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200">
                <a:latin typeface="Calibri" pitchFamily="34" charset="0"/>
              </a:rPr>
              <a:t>Why do you think this was?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en-US" sz="22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l"/>
            <a:r>
              <a:rPr lang="en-US" sz="2200" b="1" u="sng" dirty="0"/>
              <a:t>Summer Task </a:t>
            </a:r>
          </a:p>
        </p:txBody>
      </p:sp>
      <p:sp>
        <p:nvSpPr>
          <p:cNvPr id="25602" name="Content Placeholder 2"/>
          <p:cNvSpPr txBox="1">
            <a:spLocks/>
          </p:cNvSpPr>
          <p:nvPr/>
        </p:nvSpPr>
        <p:spPr bwMode="auto">
          <a:xfrm>
            <a:off x="457200" y="11430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200" dirty="0">
                <a:latin typeface="Calibri" pitchFamily="34" charset="0"/>
              </a:rPr>
              <a:t>Read the following media text or an album cover of your choice and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200" dirty="0">
                <a:latin typeface="Calibri" pitchFamily="34" charset="0"/>
              </a:rPr>
              <a:t>write up a  complete analysis using all of the information you have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200" dirty="0">
                <a:latin typeface="Calibri" pitchFamily="34" charset="0"/>
              </a:rPr>
              <a:t>learnt today.   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en-US" sz="2200" dirty="0">
              <a:latin typeface="Calibri" pitchFamily="34" charset="0"/>
            </a:endParaRPr>
          </a:p>
        </p:txBody>
      </p:sp>
      <p:pic>
        <p:nvPicPr>
          <p:cNvPr id="25603" name="Picture 2" descr="http://www.google.co.uk/url?source=imglanding&amp;ct=img&amp;q=http://cdn.rap-up.com/blog/wp-content/uploads/2010/05/eminem-recovery-1.jpg&amp;sa=X&amp;ei=-YRmTpjQHcfKsgalpbWSCg&amp;ved=0CAcQ8wc&amp;usg=AFQjCNHiE8_rnlSGR73CRxGKKZIMVZjjI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2209800"/>
            <a:ext cx="3914775" cy="39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41A3D-0DC4-40F2-66AE-E464BFDD4E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FC66A48-EB12-2D8E-3924-9BBFF552ED3D}"/>
              </a:ext>
            </a:extLst>
          </p:cNvPr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b="1"/>
              <a:t>Bridging Work</a:t>
            </a:r>
            <a:endParaRPr lang="en-GB" b="1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CE7438F-41E6-0B6F-B071-447F3806E1BB}"/>
              </a:ext>
            </a:extLst>
          </p:cNvPr>
          <p:cNvSpPr txBox="1">
            <a:spLocks/>
          </p:cNvSpPr>
          <p:nvPr/>
        </p:nvSpPr>
        <p:spPr bwMode="auto">
          <a:xfrm>
            <a:off x="454617" y="1560352"/>
            <a:ext cx="8229600" cy="231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2200" b="1"/>
              <a:t>Instructions:</a:t>
            </a:r>
            <a:endParaRPr lang="en-US" sz="2200"/>
          </a:p>
          <a:p>
            <a:pPr algn="l"/>
            <a:endParaRPr lang="en-US" sz="2200" b="1" dirty="0">
              <a:ea typeface="Calibri"/>
              <a:cs typeface="Calibri"/>
            </a:endParaRPr>
          </a:p>
          <a:p>
            <a:pPr marL="342900" indent="-342900" algn="l">
              <a:buFont typeface="Calibri"/>
              <a:buChar char="-"/>
            </a:pPr>
            <a:r>
              <a:rPr lang="en-US" sz="2200">
                <a:ea typeface="Calibri"/>
                <a:cs typeface="Calibri"/>
              </a:rPr>
              <a:t>Read the course outline on slides 3-9 so you understand the course </a:t>
            </a:r>
            <a:r>
              <a:rPr lang="en-US" sz="2200" dirty="0">
                <a:ea typeface="Calibri"/>
                <a:cs typeface="Calibri"/>
              </a:rPr>
              <a:t>requirements.</a:t>
            </a:r>
          </a:p>
          <a:p>
            <a:pPr marL="342900" indent="-342900" algn="l">
              <a:buFont typeface="Calibri"/>
              <a:buChar char="-"/>
            </a:pPr>
            <a:r>
              <a:rPr lang="en-US" sz="2200"/>
              <a:t>Complete tasks 1-5, found on slides 10-17</a:t>
            </a:r>
            <a:endParaRPr lang="en-US" sz="2200">
              <a:ea typeface="Calibri"/>
              <a:cs typeface="Calibri"/>
            </a:endParaRPr>
          </a:p>
          <a:p>
            <a:pPr marL="342900" indent="-342900" algn="l">
              <a:buFont typeface="Calibri"/>
              <a:buChar char="-"/>
            </a:pPr>
            <a:r>
              <a:rPr lang="en-US" sz="2200"/>
              <a:t>Complete the summer task, found on slide 18</a:t>
            </a:r>
            <a:br>
              <a:rPr lang="en-US" sz="2200" dirty="0"/>
            </a:br>
            <a:endParaRPr lang="en-US" sz="22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24359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u="sng" dirty="0"/>
              <a:t>Course Outline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6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200" dirty="0"/>
              <a:t>The examination board you are studying is </a:t>
            </a:r>
            <a:r>
              <a:rPr lang="en-US" sz="2200" b="1" dirty="0"/>
              <a:t>WJEC/</a:t>
            </a:r>
            <a:r>
              <a:rPr lang="en-US" sz="2200" b="1" dirty="0" err="1"/>
              <a:t>Eduqas</a:t>
            </a:r>
            <a:r>
              <a:rPr lang="en-US" sz="2200" dirty="0"/>
              <a:t>. 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200" dirty="0"/>
              <a:t>The Qualification is </a:t>
            </a:r>
            <a:r>
              <a:rPr lang="en-US" sz="2200" b="1" dirty="0"/>
              <a:t>GCE A Level in Media Studies. 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200" b="1" dirty="0"/>
          </a:p>
          <a:p>
            <a:pPr marL="0" indent="0">
              <a:buNone/>
            </a:pPr>
            <a:r>
              <a:rPr lang="en-GB" sz="2000" b="1" dirty="0">
                <a:solidFill>
                  <a:srgbClr val="FF0000"/>
                </a:solidFill>
              </a:rPr>
              <a:t>Component 1</a:t>
            </a:r>
            <a:r>
              <a:rPr lang="en-GB" sz="2000" b="1" dirty="0"/>
              <a:t>: Media Products, Industries and Audiences</a:t>
            </a:r>
          </a:p>
          <a:p>
            <a:pPr marL="0" indent="0">
              <a:buNone/>
            </a:pPr>
            <a:r>
              <a:rPr lang="en-GB" sz="2000" b="1" dirty="0"/>
              <a:t>Written examination: 2 hours 15 minutes</a:t>
            </a:r>
          </a:p>
          <a:p>
            <a:pPr marL="0" indent="0">
              <a:buNone/>
            </a:pPr>
            <a:r>
              <a:rPr lang="en-GB" sz="2000" b="1" dirty="0"/>
              <a:t>35% of qualification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>
                <a:solidFill>
                  <a:srgbClr val="FF0000"/>
                </a:solidFill>
              </a:rPr>
              <a:t>Component 2</a:t>
            </a:r>
            <a:r>
              <a:rPr lang="en-GB" sz="2000" b="1" dirty="0"/>
              <a:t>: Media Forms and Products in Depth</a:t>
            </a:r>
          </a:p>
          <a:p>
            <a:pPr marL="0" indent="0">
              <a:buNone/>
            </a:pPr>
            <a:r>
              <a:rPr lang="en-GB" sz="2000" b="1" dirty="0"/>
              <a:t>Written examination: 2 hours 30 minutes</a:t>
            </a:r>
          </a:p>
          <a:p>
            <a:pPr marL="0" indent="0">
              <a:buNone/>
            </a:pPr>
            <a:r>
              <a:rPr lang="en-GB" sz="2000" b="1" dirty="0"/>
              <a:t>35% of qualification</a:t>
            </a:r>
            <a:endParaRPr lang="en-US" sz="2000" b="1" dirty="0"/>
          </a:p>
          <a:p>
            <a:pPr marL="457200" lvl="1" indent="0" fontAlgn="auto">
              <a:spcAft>
                <a:spcPts val="0"/>
              </a:spcAft>
              <a:buNone/>
              <a:defRPr/>
            </a:pPr>
            <a:r>
              <a:rPr lang="en-US" sz="2200" dirty="0"/>
              <a:t>	</a:t>
            </a:r>
          </a:p>
          <a:p>
            <a:pPr marL="0" indent="0">
              <a:buNone/>
            </a:pPr>
            <a:r>
              <a:rPr lang="en-GB" sz="2000" b="1" dirty="0">
                <a:solidFill>
                  <a:srgbClr val="00B050"/>
                </a:solidFill>
              </a:rPr>
              <a:t>Component 3</a:t>
            </a:r>
            <a:r>
              <a:rPr lang="en-GB" sz="2000" b="1" dirty="0"/>
              <a:t>: Cross-Media Production</a:t>
            </a:r>
          </a:p>
          <a:p>
            <a:pPr marL="0" indent="0">
              <a:buNone/>
            </a:pPr>
            <a:r>
              <a:rPr lang="en-GB" sz="2000" b="1" dirty="0"/>
              <a:t>Non exam assessment</a:t>
            </a:r>
          </a:p>
          <a:p>
            <a:pPr marL="0" indent="0">
              <a:buNone/>
            </a:pPr>
            <a:r>
              <a:rPr lang="en-GB" sz="2000" b="1" dirty="0"/>
              <a:t>30% of qualification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Component 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b="1" dirty="0"/>
              <a:t>Section A: Analysing Media Language and Representation (45 marks)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One question </a:t>
            </a:r>
            <a:r>
              <a:rPr lang="en-GB" sz="2000" dirty="0"/>
              <a:t>will assess </a:t>
            </a:r>
            <a:r>
              <a:rPr lang="en-GB" sz="2000" b="1" dirty="0"/>
              <a:t>media language </a:t>
            </a:r>
            <a:r>
              <a:rPr lang="en-GB" sz="2000" dirty="0"/>
              <a:t>and will require analysis of an </a:t>
            </a:r>
            <a:r>
              <a:rPr lang="en-GB" sz="2000" b="1" dirty="0"/>
              <a:t>unseen audio-visual or print </a:t>
            </a:r>
            <a:r>
              <a:rPr lang="en-GB" sz="2000" dirty="0"/>
              <a:t>resource from any of the media forms studied for this section.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One question </a:t>
            </a:r>
            <a:r>
              <a:rPr lang="en-GB" sz="2000" dirty="0"/>
              <a:t>will assess </a:t>
            </a:r>
            <a:r>
              <a:rPr lang="en-GB" sz="2000" b="1" dirty="0"/>
              <a:t>representation. </a:t>
            </a:r>
            <a:r>
              <a:rPr lang="en-GB" sz="2000" dirty="0"/>
              <a:t>The question will require comparison of </a:t>
            </a:r>
            <a:r>
              <a:rPr lang="en-GB" sz="2000" b="1" dirty="0"/>
              <a:t>one </a:t>
            </a:r>
            <a:r>
              <a:rPr lang="en-GB" sz="2000" dirty="0"/>
              <a:t>set product </a:t>
            </a:r>
            <a:r>
              <a:rPr lang="en-GB" sz="2000" b="1" dirty="0"/>
              <a:t>and </a:t>
            </a:r>
            <a:r>
              <a:rPr lang="en-GB" sz="2000" dirty="0"/>
              <a:t>an </a:t>
            </a:r>
            <a:r>
              <a:rPr lang="en-GB" sz="2000" b="1" dirty="0"/>
              <a:t>unseen audio-visual or print </a:t>
            </a:r>
            <a:r>
              <a:rPr lang="en-GB" sz="2000" dirty="0"/>
              <a:t>resource from any of the forms studied for this section through an extended response.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>
                <a:solidFill>
                  <a:srgbClr val="FF0000"/>
                </a:solidFill>
              </a:rPr>
              <a:t>Examples of set texts:  Kiss of the Vampire, Tide, Superhuman, Black Panther, I Daniel Blake , Alicia Keys, Sam Fender, Daily Mirror, The Times , Assassins Creed, George's Podcast </a:t>
            </a:r>
            <a:endParaRPr lang="en-GB" sz="2000" b="1" dirty="0">
              <a:solidFill>
                <a:srgbClr val="FF0000"/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sz="2000" dirty="0"/>
              <a:t> </a:t>
            </a:r>
          </a:p>
          <a:p>
            <a:pPr marL="0" indent="0">
              <a:buNone/>
            </a:pP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1314991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Component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b="1" dirty="0"/>
              <a:t>Section B: Understanding Media Industries and Audiences (45 marks)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Question 3 </a:t>
            </a:r>
            <a:r>
              <a:rPr lang="en-GB" sz="2000" dirty="0"/>
              <a:t>will be a stepped question assessing </a:t>
            </a:r>
            <a:r>
              <a:rPr lang="en-GB" sz="2000" b="1" dirty="0"/>
              <a:t>knowledge and understanding of media industries</a:t>
            </a:r>
            <a:r>
              <a:rPr lang="en-GB" sz="2000" dirty="0"/>
              <a:t> in relation to one form studied.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Question 4 </a:t>
            </a:r>
            <a:r>
              <a:rPr lang="en-GB" sz="2000" dirty="0"/>
              <a:t>will be a stepped question assessing </a:t>
            </a:r>
            <a:r>
              <a:rPr lang="en-GB" sz="2000" b="1" dirty="0"/>
              <a:t>knowledge and understanding of audiences</a:t>
            </a:r>
            <a:r>
              <a:rPr lang="en-GB" sz="2000" dirty="0"/>
              <a:t> in relation to a different media form from that assessed in question one.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1066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Component 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In this component learners are required to study </a:t>
            </a:r>
            <a:r>
              <a:rPr lang="en-GB" sz="2000" b="1" dirty="0"/>
              <a:t>three media forms </a:t>
            </a:r>
            <a:r>
              <a:rPr lang="en-GB" sz="2000" dirty="0"/>
              <a:t>in depth,</a:t>
            </a:r>
          </a:p>
          <a:p>
            <a:pPr marL="0" indent="0">
              <a:buNone/>
            </a:pPr>
            <a:r>
              <a:rPr lang="en-GB" sz="2000" dirty="0"/>
              <a:t>exploring all areas of the theoretical framework - </a:t>
            </a:r>
            <a:r>
              <a:rPr lang="en-GB" sz="2000" b="1" dirty="0"/>
              <a:t>media language, representation, media industries, </a:t>
            </a:r>
            <a:r>
              <a:rPr lang="en-GB" sz="2000" dirty="0"/>
              <a:t>and </a:t>
            </a:r>
            <a:r>
              <a:rPr lang="en-GB" sz="2000" b="1" dirty="0"/>
              <a:t>audiences </a:t>
            </a:r>
            <a:r>
              <a:rPr lang="en-GB" sz="2000" dirty="0"/>
              <a:t>- in relation to </a:t>
            </a:r>
            <a:r>
              <a:rPr lang="en-GB" sz="2000" b="1" dirty="0"/>
              <a:t>audio-visual, print and online products set by WJEC</a:t>
            </a:r>
            <a:r>
              <a:rPr lang="en-GB" sz="2000" dirty="0"/>
              <a:t>.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The forms to be studied in depth are: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Television-</a:t>
            </a:r>
            <a:r>
              <a:rPr lang="en-GB" sz="2000" b="1" i="1" dirty="0"/>
              <a:t>Section A: Television in the Global Age</a:t>
            </a: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Magazines-</a:t>
            </a:r>
            <a:r>
              <a:rPr lang="en-GB" sz="2000" b="1" i="1" dirty="0"/>
              <a:t>Section B: Magazines – Mainstream and Alternative Media</a:t>
            </a: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Blogs and websites-</a:t>
            </a:r>
            <a:r>
              <a:rPr lang="en-GB" sz="2000" b="1" i="1" dirty="0"/>
              <a:t>Section C: Media in the Online Age</a:t>
            </a:r>
          </a:p>
          <a:p>
            <a:pPr marL="0" indent="0">
              <a:buNone/>
            </a:pPr>
            <a:endParaRPr lang="en-GB" sz="2000" b="1" i="1" dirty="0"/>
          </a:p>
          <a:p>
            <a:pPr marL="0" indent="0">
              <a:buNone/>
            </a:pPr>
            <a:r>
              <a:rPr lang="en-GB" sz="2000" b="1" i="1" dirty="0">
                <a:solidFill>
                  <a:srgbClr val="FF0000"/>
                </a:solidFill>
              </a:rPr>
              <a:t>Examples of set texts: Black Mirror, The Returned, Vogue, The Big Issue, Zoella and Attitude </a:t>
            </a:r>
            <a:endParaRPr lang="en-GB" sz="2000" b="1" i="1" dirty="0">
              <a:solidFill>
                <a:srgbClr val="FF0000"/>
              </a:solidFill>
              <a:cs typeface="Calibri"/>
            </a:endParaRPr>
          </a:p>
          <a:p>
            <a:pPr marL="0" indent="0">
              <a:buNone/>
            </a:pPr>
            <a:endParaRPr lang="en-GB" sz="2000" b="1" i="1" dirty="0"/>
          </a:p>
        </p:txBody>
      </p:sp>
    </p:spTree>
    <p:extLst>
      <p:ext uri="{BB962C8B-B14F-4D97-AF65-F5344CB8AC3E}">
        <p14:creationId xmlns:p14="http://schemas.microsoft.com/office/powerpoint/2010/main" val="3248790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Component 2</a:t>
            </a:r>
            <a:br>
              <a:rPr lang="en-GB" b="1" dirty="0">
                <a:solidFill>
                  <a:srgbClr val="FF0000"/>
                </a:solidFill>
              </a:rPr>
            </a:br>
            <a:r>
              <a:rPr lang="en-GB" b="1" dirty="0">
                <a:solidFill>
                  <a:srgbClr val="FF0000"/>
                </a:solidFill>
              </a:rPr>
              <a:t>Assessment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The exam consists of three sections: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Section A: Television in the Global Age (30 marks)</a:t>
            </a:r>
          </a:p>
          <a:p>
            <a:pPr marL="0" indent="0">
              <a:buNone/>
            </a:pPr>
            <a:r>
              <a:rPr lang="en-GB" sz="2000" dirty="0"/>
              <a:t>There will be </a:t>
            </a:r>
            <a:r>
              <a:rPr lang="en-GB" sz="2000" b="1" dirty="0"/>
              <a:t>one </a:t>
            </a:r>
            <a:r>
              <a:rPr lang="en-GB" sz="2000" dirty="0"/>
              <a:t>two-part question or </a:t>
            </a:r>
            <a:r>
              <a:rPr lang="en-GB" sz="2000" b="1" dirty="0"/>
              <a:t>one </a:t>
            </a:r>
            <a:r>
              <a:rPr lang="en-GB" sz="2000" dirty="0"/>
              <a:t>extended response question.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Section B – Magazines: Mainstream and Alternative Media (30 marks)</a:t>
            </a:r>
          </a:p>
          <a:p>
            <a:pPr marL="0" indent="0">
              <a:buNone/>
            </a:pPr>
            <a:r>
              <a:rPr lang="en-GB" sz="2000" dirty="0"/>
              <a:t>There will be </a:t>
            </a:r>
            <a:r>
              <a:rPr lang="en-GB" sz="2000" b="1" dirty="0"/>
              <a:t>one </a:t>
            </a:r>
            <a:r>
              <a:rPr lang="en-GB" sz="2000" dirty="0"/>
              <a:t>two-part question or </a:t>
            </a:r>
            <a:r>
              <a:rPr lang="en-GB" sz="2000" b="1" dirty="0"/>
              <a:t>one </a:t>
            </a:r>
            <a:r>
              <a:rPr lang="en-GB" sz="2000" dirty="0"/>
              <a:t>extended response question.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Section C – Media in the Online Age (30 marks)</a:t>
            </a:r>
          </a:p>
          <a:p>
            <a:pPr marL="0" indent="0">
              <a:buNone/>
            </a:pPr>
            <a:r>
              <a:rPr lang="en-GB" sz="2000" dirty="0"/>
              <a:t>There will be </a:t>
            </a:r>
            <a:r>
              <a:rPr lang="en-GB" sz="2000" b="1" dirty="0"/>
              <a:t>one </a:t>
            </a:r>
            <a:r>
              <a:rPr lang="en-GB" sz="2000" dirty="0"/>
              <a:t>two-part question or </a:t>
            </a:r>
            <a:r>
              <a:rPr lang="en-GB" sz="2000" b="1" dirty="0"/>
              <a:t>one </a:t>
            </a:r>
            <a:r>
              <a:rPr lang="en-GB" sz="2000" dirty="0"/>
              <a:t>extended response question.</a:t>
            </a:r>
          </a:p>
        </p:txBody>
      </p:sp>
    </p:spTree>
    <p:extLst>
      <p:ext uri="{BB962C8B-B14F-4D97-AF65-F5344CB8AC3E}">
        <p14:creationId xmlns:p14="http://schemas.microsoft.com/office/powerpoint/2010/main" val="1086765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B050"/>
                </a:solidFill>
              </a:rPr>
              <a:t>Component 3</a:t>
            </a:r>
            <a:br>
              <a:rPr lang="en-GB" b="1" dirty="0">
                <a:solidFill>
                  <a:srgbClr val="00B050"/>
                </a:solidFill>
              </a:rPr>
            </a:br>
            <a:r>
              <a:rPr lang="en-GB" b="1" dirty="0">
                <a:solidFill>
                  <a:srgbClr val="00B050"/>
                </a:solidFill>
              </a:rPr>
              <a:t>Coursework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32792"/>
          </a:xfrm>
        </p:spPr>
        <p:txBody>
          <a:bodyPr/>
          <a:lstStyle/>
          <a:p>
            <a:r>
              <a:rPr lang="en-GB" sz="1800" b="1" dirty="0"/>
              <a:t>Individual Assessment</a:t>
            </a:r>
            <a:endParaRPr lang="en-GB" sz="1800" b="1" dirty="0">
              <a:cs typeface="Calibri"/>
            </a:endParaRPr>
          </a:p>
          <a:p>
            <a:endParaRPr lang="en-GB" sz="1800" b="1" dirty="0">
              <a:cs typeface="Calibri"/>
            </a:endParaRPr>
          </a:p>
          <a:p>
            <a:r>
              <a:rPr lang="en-GB" sz="1800" b="1" dirty="0"/>
              <a:t>Choice of briefs set by WJEC/</a:t>
            </a:r>
            <a:r>
              <a:rPr lang="en-GB" sz="1800" b="1" dirty="0" err="1"/>
              <a:t>Eduqas</a:t>
            </a:r>
            <a:r>
              <a:rPr lang="en-GB" sz="1800" b="1" dirty="0"/>
              <a:t> </a:t>
            </a:r>
            <a:endParaRPr lang="en-GB" sz="1800" b="1" dirty="0">
              <a:cs typeface="Calibri"/>
            </a:endParaRPr>
          </a:p>
          <a:p>
            <a:endParaRPr lang="en-GB" sz="1800" b="1" dirty="0">
              <a:cs typeface="Calibri"/>
            </a:endParaRPr>
          </a:p>
          <a:p>
            <a:r>
              <a:rPr lang="en-GB" sz="1800" b="1" dirty="0"/>
              <a:t>Media forms will always be: TV, </a:t>
            </a:r>
            <a:r>
              <a:rPr lang="en-GB" sz="1800" b="1" i="1" dirty="0"/>
              <a:t>Advertising and Marketing: Music, Magazines and Film</a:t>
            </a:r>
            <a:r>
              <a:rPr lang="en-GB" sz="1800" b="1" dirty="0"/>
              <a:t>. </a:t>
            </a:r>
            <a:endParaRPr lang="en-GB" sz="1800" b="1" dirty="0">
              <a:cs typeface="Calibri"/>
            </a:endParaRPr>
          </a:p>
          <a:p>
            <a:endParaRPr lang="en-GB" sz="1800" b="1" dirty="0">
              <a:cs typeface="Calibri"/>
            </a:endParaRPr>
          </a:p>
          <a:p>
            <a:r>
              <a:rPr lang="en-GB" sz="1800" b="1" dirty="0"/>
              <a:t>Cross media production for example:  </a:t>
            </a:r>
            <a:r>
              <a:rPr lang="en-GB" sz="1800" b="1" dirty="0">
                <a:solidFill>
                  <a:srgbClr val="FF0000"/>
                </a:solidFill>
              </a:rPr>
              <a:t>film posters, a DVD cover and an Audio podcast or an Audio Visual promotional video.  </a:t>
            </a:r>
            <a:endParaRPr lang="en-GB" sz="1800" b="1">
              <a:solidFill>
                <a:srgbClr val="FF0000"/>
              </a:solidFill>
              <a:cs typeface="Calibri"/>
            </a:endParaRPr>
          </a:p>
          <a:p>
            <a:endParaRPr lang="en-GB" sz="1800" b="1" dirty="0">
              <a:cs typeface="Calibri"/>
            </a:endParaRPr>
          </a:p>
          <a:p>
            <a:r>
              <a:rPr lang="en-GB" sz="1800" b="1" dirty="0"/>
              <a:t>Research and Planning</a:t>
            </a:r>
            <a:endParaRPr lang="en-GB" sz="1800" b="1" dirty="0">
              <a:cs typeface="Calibri"/>
            </a:endParaRPr>
          </a:p>
          <a:p>
            <a:endParaRPr lang="en-GB" sz="1800" b="1" dirty="0">
              <a:cs typeface="Calibri"/>
            </a:endParaRPr>
          </a:p>
          <a:p>
            <a:r>
              <a:rPr lang="en-GB" sz="1800" b="1" dirty="0">
                <a:cs typeface="Calibri"/>
              </a:rPr>
              <a:t>Statement of aims </a:t>
            </a:r>
          </a:p>
          <a:p>
            <a:endParaRPr lang="en-GB" sz="1800" b="1" dirty="0">
              <a:cs typeface="Calibri"/>
            </a:endParaRPr>
          </a:p>
          <a:p>
            <a:r>
              <a:rPr lang="en-GB" sz="1800" b="1" dirty="0">
                <a:cs typeface="Calibri"/>
              </a:rPr>
              <a:t>Production and editing </a:t>
            </a:r>
            <a:endParaRPr lang="en-GB" sz="2000" b="1" dirty="0">
              <a:cs typeface="Calibri"/>
            </a:endParaRPr>
          </a:p>
          <a:p>
            <a:pPr marL="0" indent="0">
              <a:buNone/>
            </a:pPr>
            <a:endParaRPr lang="en-GB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6501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B050"/>
                </a:solidFill>
              </a:rPr>
              <a:t>Component 3</a:t>
            </a:r>
            <a:br>
              <a:rPr lang="en-GB" b="1" dirty="0">
                <a:solidFill>
                  <a:srgbClr val="00B050"/>
                </a:solidFill>
              </a:rPr>
            </a:br>
            <a:r>
              <a:rPr lang="en-GB" b="1" dirty="0">
                <a:solidFill>
                  <a:srgbClr val="00B050"/>
                </a:solidFill>
              </a:rPr>
              <a:t>Assessment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b="1" dirty="0"/>
              <a:t>Assessment</a:t>
            </a:r>
          </a:p>
          <a:p>
            <a:pPr marL="0" indent="0">
              <a:buNone/>
            </a:pPr>
            <a:r>
              <a:rPr lang="en-GB" sz="2000" dirty="0"/>
              <a:t>The total number of marks available is 60: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b="1" dirty="0"/>
              <a:t>10 marks </a:t>
            </a:r>
            <a:r>
              <a:rPr lang="en-GB" sz="2000" dirty="0"/>
              <a:t>for the </a:t>
            </a:r>
            <a:r>
              <a:rPr lang="en-GB" sz="2000" b="1" dirty="0"/>
              <a:t>statement of aims </a:t>
            </a:r>
            <a:r>
              <a:rPr lang="en-GB" sz="2000" dirty="0"/>
              <a:t>and intentions. 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b="1" dirty="0"/>
              <a:t>20 marks </a:t>
            </a:r>
            <a:r>
              <a:rPr lang="en-GB" sz="2000" dirty="0"/>
              <a:t>for creating a </a:t>
            </a:r>
            <a:r>
              <a:rPr lang="en-GB" sz="2000" b="1" dirty="0"/>
              <a:t>cross-media production </a:t>
            </a:r>
            <a:r>
              <a:rPr lang="en-GB" sz="2000" dirty="0"/>
              <a:t>that meets the requirements of the set brief, including suitability for the chosen form, </a:t>
            </a:r>
            <a:r>
              <a:rPr lang="en-GB" sz="2000" b="1" dirty="0"/>
              <a:t>genre, industry </a:t>
            </a:r>
            <a:r>
              <a:rPr lang="en-GB" sz="2000" dirty="0"/>
              <a:t>context and </a:t>
            </a:r>
            <a:r>
              <a:rPr lang="en-GB" sz="2000" b="1" dirty="0"/>
              <a:t>audience</a:t>
            </a:r>
            <a:r>
              <a:rPr lang="en-GB" sz="2000" dirty="0"/>
              <a:t>.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b="1" dirty="0"/>
              <a:t>30 marks </a:t>
            </a:r>
            <a:r>
              <a:rPr lang="en-GB" sz="2000" dirty="0"/>
              <a:t>for creating a cross-media production which uses </a:t>
            </a:r>
            <a:r>
              <a:rPr lang="en-GB" sz="2000" b="1" dirty="0"/>
              <a:t>media language</a:t>
            </a:r>
            <a:r>
              <a:rPr lang="en-GB" sz="2000" dirty="0"/>
              <a:t> to communicate meanings and construct </a:t>
            </a:r>
            <a:r>
              <a:rPr lang="en-GB" sz="2000" b="1" dirty="0"/>
              <a:t>representations.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3074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1069</Words>
  <Application>Microsoft Office PowerPoint</Application>
  <PresentationFormat>On-screen Show (4:3)</PresentationFormat>
  <Paragraphs>172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 2</vt:lpstr>
      <vt:lpstr>Office Theme</vt:lpstr>
      <vt:lpstr>Welcome to A LEVEL MEDIA STUDIES  </vt:lpstr>
      <vt:lpstr>PowerPoint Presentation</vt:lpstr>
      <vt:lpstr>PowerPoint Presentation</vt:lpstr>
      <vt:lpstr>Component 1 </vt:lpstr>
      <vt:lpstr>Component 1</vt:lpstr>
      <vt:lpstr>Component 2 </vt:lpstr>
      <vt:lpstr>Component 2 Assessment </vt:lpstr>
      <vt:lpstr>Component 3 Coursework </vt:lpstr>
      <vt:lpstr>Component 3 Assessment </vt:lpstr>
      <vt:lpstr>Theoretical Framework</vt:lpstr>
      <vt:lpstr>Task 1 What do we mean when we talk about the media?  Brainstorm the media. </vt:lpstr>
      <vt:lpstr>Task 1 What do we mean when we talk about the media forms?   </vt:lpstr>
      <vt:lpstr>MIGRAIN</vt:lpstr>
      <vt:lpstr>Task 2 Let’s start by reading a text </vt:lpstr>
      <vt:lpstr>Task 2 Reading a text… some clues </vt:lpstr>
      <vt:lpstr>Representation of Social Groups</vt:lpstr>
      <vt:lpstr>REPRESENTATION</vt:lpstr>
      <vt:lpstr>Stereotypes</vt:lpstr>
      <vt:lpstr>Summer Task 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Development Time</dc:title>
  <dc:creator>Ian Tasker</dc:creator>
  <cp:lastModifiedBy>Mr D WARD</cp:lastModifiedBy>
  <cp:revision>224</cp:revision>
  <cp:lastPrinted>2018-07-04T09:25:37Z</cp:lastPrinted>
  <dcterms:created xsi:type="dcterms:W3CDTF">2011-09-05T19:21:00Z</dcterms:created>
  <dcterms:modified xsi:type="dcterms:W3CDTF">2026-06-17T10:24:08Z</dcterms:modified>
</cp:coreProperties>
</file>